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ahoma Bold" charset="1" panose="020B0804030504040204"/>
      <p:regular r:id="rId18"/>
    </p:embeddedFont>
    <p:embeddedFont>
      <p:font typeface="Montserrat Bold" charset="1" panose="00000800000000000000"/>
      <p:regular r:id="rId19"/>
    </p:embeddedFont>
    <p:embeddedFont>
      <p:font typeface="Tahoma" charset="1" panose="020B060403050404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jpe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32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4.pn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jpe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jpe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84853" y="0"/>
            <a:ext cx="10803147" cy="10287000"/>
            <a:chOff x="0" y="0"/>
            <a:chExt cx="16736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36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73690">
                  <a:moveTo>
                    <a:pt x="0" y="0"/>
                  </a:moveTo>
                  <a:lnTo>
                    <a:pt x="1673690" y="0"/>
                  </a:lnTo>
                  <a:lnTo>
                    <a:pt x="16736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1841" t="0" r="-94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4102" y="0"/>
            <a:ext cx="4531979" cy="10287000"/>
            <a:chOff x="0" y="0"/>
            <a:chExt cx="1624159" cy="36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4159" cy="3686628"/>
            </a:xfrm>
            <a:custGeom>
              <a:avLst/>
              <a:gdLst/>
              <a:ahLst/>
              <a:cxnLst/>
              <a:rect r="r" b="b" t="t" l="l"/>
              <a:pathLst>
                <a:path h="3686628" w="1624159">
                  <a:moveTo>
                    <a:pt x="0" y="0"/>
                  </a:moveTo>
                  <a:lnTo>
                    <a:pt x="1624159" y="0"/>
                  </a:lnTo>
                  <a:lnTo>
                    <a:pt x="1624159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624159" cy="371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4518229" y="-479693"/>
            <a:ext cx="3769771" cy="5855955"/>
          </a:xfrm>
          <a:custGeom>
            <a:avLst/>
            <a:gdLst/>
            <a:ahLst/>
            <a:cxnLst/>
            <a:rect r="r" b="b" t="t" l="l"/>
            <a:pathLst>
              <a:path h="5855955" w="3769771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395567"/>
            <a:ext cx="8615856" cy="7495865"/>
          </a:xfrm>
          <a:custGeom>
            <a:avLst/>
            <a:gdLst/>
            <a:ahLst/>
            <a:cxnLst/>
            <a:rect r="r" b="b" t="t" l="l"/>
            <a:pathLst>
              <a:path h="7495865" w="8615856">
                <a:moveTo>
                  <a:pt x="0" y="0"/>
                </a:moveTo>
                <a:lnTo>
                  <a:pt x="8615856" y="0"/>
                </a:lnTo>
                <a:lnTo>
                  <a:pt x="8615856" y="7495866"/>
                </a:lnTo>
                <a:lnTo>
                  <a:pt x="0" y="74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04374" y="1579195"/>
            <a:ext cx="8295109" cy="712860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1398" y="1834450"/>
            <a:ext cx="7701061" cy="6618099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6"/>
              <a:stretch>
                <a:fillRect l="-15735" t="0" r="-37042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14394370" y="6172200"/>
            <a:ext cx="3893630" cy="4114800"/>
          </a:xfrm>
          <a:custGeom>
            <a:avLst/>
            <a:gdLst/>
            <a:ahLst/>
            <a:cxnLst/>
            <a:rect r="r" b="b" t="t" l="l"/>
            <a:pathLst>
              <a:path h="4114800" w="3893630">
                <a:moveTo>
                  <a:pt x="3893630" y="0"/>
                </a:moveTo>
                <a:lnTo>
                  <a:pt x="0" y="0"/>
                </a:lnTo>
                <a:lnTo>
                  <a:pt x="0" y="4114800"/>
                </a:lnTo>
                <a:lnTo>
                  <a:pt x="3893630" y="4114800"/>
                </a:lnTo>
                <a:lnTo>
                  <a:pt x="38936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590856" y="6952468"/>
            <a:ext cx="8300363" cy="813231"/>
            <a:chOff x="0" y="0"/>
            <a:chExt cx="3571119" cy="349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71119" cy="349882"/>
            </a:xfrm>
            <a:custGeom>
              <a:avLst/>
              <a:gdLst/>
              <a:ahLst/>
              <a:cxnLst/>
              <a:rect r="r" b="b" t="t" l="l"/>
              <a:pathLst>
                <a:path h="349882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47625"/>
              <a:ext cx="3367919" cy="39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20175" y="6952468"/>
            <a:ext cx="944597" cy="813231"/>
            <a:chOff x="0" y="0"/>
            <a:chExt cx="406400" cy="349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2E6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45477" y="6952468"/>
            <a:ext cx="944597" cy="813231"/>
            <a:chOff x="0" y="0"/>
            <a:chExt cx="406400" cy="3498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2589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7704" y="1579195"/>
            <a:ext cx="986250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b="true" sz="6604" spc="-26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BÁO CÁO CƠ SỞ NGÀNH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5804" y="2533926"/>
            <a:ext cx="9304374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b="true" sz="372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NGHIÊN CỨU ĐÁNH GIÁ THỰC TRẠNG ĐÀO TẠO Y TẾ SỐ</a:t>
            </a:r>
          </a:p>
          <a:p>
            <a:pPr algn="l">
              <a:lnSpc>
                <a:spcPts val="4465"/>
              </a:lnSpc>
            </a:pPr>
            <a:r>
              <a:rPr lang="en-US" b="true" sz="372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TẠI CÁC TRƯỜNG ĐẠI HỌC</a:t>
            </a:r>
          </a:p>
          <a:p>
            <a:pPr algn="l">
              <a:lnSpc>
                <a:spcPts val="4465"/>
              </a:lnSpc>
            </a:pPr>
            <a:r>
              <a:rPr lang="en-US" b="true" sz="3721" spc="-148">
                <a:solidFill>
                  <a:srgbClr val="025896"/>
                </a:solidFill>
                <a:latin typeface="Tahoma Bold"/>
                <a:ea typeface="Tahoma Bold"/>
                <a:cs typeface="Tahoma Bold"/>
                <a:sym typeface="Tahoma Bold"/>
              </a:rPr>
              <a:t>KHU VỰC ĐỒNG BẰNG SÔNG CỬU LONG</a:t>
            </a:r>
          </a:p>
          <a:p>
            <a:pPr algn="l">
              <a:lnSpc>
                <a:spcPts val="403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03613" y="7116196"/>
            <a:ext cx="637846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2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Sinh viên thực hiện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2663" y="7977033"/>
            <a:ext cx="804836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Huỳnh Quốc Bảo</a:t>
            </a:r>
          </a:p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MSSV: 110122035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-476556" y="5143500"/>
            <a:ext cx="8300363" cy="813231"/>
            <a:chOff x="0" y="0"/>
            <a:chExt cx="3571119" cy="3498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71119" cy="349882"/>
            </a:xfrm>
            <a:custGeom>
              <a:avLst/>
              <a:gdLst/>
              <a:ahLst/>
              <a:cxnLst/>
              <a:rect r="r" b="b" t="t" l="l"/>
              <a:pathLst>
                <a:path h="349882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34475" y="5143500"/>
            <a:ext cx="944597" cy="813231"/>
            <a:chOff x="0" y="0"/>
            <a:chExt cx="406400" cy="3498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2E6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359777" y="5143500"/>
            <a:ext cx="944597" cy="813231"/>
            <a:chOff x="0" y="0"/>
            <a:chExt cx="406400" cy="34988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2589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38489" y="5297703"/>
            <a:ext cx="63784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27" b="true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Giảng viên hướng dẫn: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9439" y="6179680"/>
            <a:ext cx="80483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2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TS. Thạch Kọng Saoane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4518229" y="-66728"/>
            <a:ext cx="3769771" cy="5855955"/>
          </a:xfrm>
          <a:custGeom>
            <a:avLst/>
            <a:gdLst/>
            <a:ahLst/>
            <a:cxnLst/>
            <a:rect r="r" b="b" t="t" l="l"/>
            <a:pathLst>
              <a:path h="5855955" w="3769771">
                <a:moveTo>
                  <a:pt x="3769771" y="5855954"/>
                </a:moveTo>
                <a:lnTo>
                  <a:pt x="0" y="5855954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783637" y="7275095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9713584"/>
            <a:ext cx="11786881" cy="0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7539" y="2861249"/>
            <a:ext cx="255192" cy="255192"/>
          </a:xfrm>
          <a:custGeom>
            <a:avLst/>
            <a:gdLst/>
            <a:ahLst/>
            <a:cxnLst/>
            <a:rect r="r" b="b" t="t" l="l"/>
            <a:pathLst>
              <a:path h="255192" w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539" y="6278936"/>
            <a:ext cx="255192" cy="255192"/>
          </a:xfrm>
          <a:custGeom>
            <a:avLst/>
            <a:gdLst/>
            <a:ahLst/>
            <a:cxnLst/>
            <a:rect r="r" b="b" t="t" l="l"/>
            <a:pathLst>
              <a:path h="255192" w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34747"/>
            <a:ext cx="255192" cy="255192"/>
          </a:xfrm>
          <a:custGeom>
            <a:avLst/>
            <a:gdLst/>
            <a:ahLst/>
            <a:cxnLst/>
            <a:rect r="r" b="b" t="t" l="l"/>
            <a:pathLst>
              <a:path h="255192" w="255192">
                <a:moveTo>
                  <a:pt x="0" y="0"/>
                </a:moveTo>
                <a:lnTo>
                  <a:pt x="255192" y="0"/>
                </a:lnTo>
                <a:lnTo>
                  <a:pt x="255192" y="255192"/>
                </a:lnTo>
                <a:lnTo>
                  <a:pt x="0" y="25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7542" y="2779295"/>
            <a:ext cx="67476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Ngắn hạn (1–2 năm)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7542" y="6196982"/>
            <a:ext cx="67476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Dài hạn (đến 2030)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7542" y="4252793"/>
            <a:ext cx="67476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0A2E64"/>
                </a:solidFill>
                <a:latin typeface="Tahoma Bold"/>
                <a:ea typeface="Tahoma Bold"/>
                <a:cs typeface="Tahoma Bold"/>
                <a:sym typeface="Tahoma Bold"/>
              </a:rPr>
              <a:t>Trung hạn (3–5 năm)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542" y="3328868"/>
            <a:ext cx="1440174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Tăng cường tích hợp nội dung Y tế số vào các môn học hiện có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Đưa Tin học Y tế trở thành học phần bắt buộc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67542" y="6749432"/>
            <a:ext cx="1440174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Hình thành Trung tâm nghiên cứu &amp; đào tạo Y tế số tại ĐBSCL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Kết nối với bệnh viện, doanh nghiệp công nghệ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Đáp ứng nhu cầu nhân lực Y tế số chất lượng cao cho khu vực</a:t>
            </a:r>
          </a:p>
          <a:p>
            <a:pPr algn="just">
              <a:lnSpc>
                <a:spcPts val="336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636930" y="1642214"/>
            <a:ext cx="10364286" cy="813231"/>
            <a:chOff x="0" y="0"/>
            <a:chExt cx="4459094" cy="3498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59094" cy="349882"/>
            </a:xfrm>
            <a:custGeom>
              <a:avLst/>
              <a:gdLst/>
              <a:ahLst/>
              <a:cxnLst/>
              <a:rect r="r" b="b" t="t" l="l"/>
              <a:pathLst>
                <a:path h="349882" w="4459094">
                  <a:moveTo>
                    <a:pt x="4255894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459094" y="349882"/>
                  </a:lnTo>
                  <a:lnTo>
                    <a:pt x="425589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4255894" cy="39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57539" y="1839279"/>
            <a:ext cx="848525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ĐỊNH HƯỚNG PHÁT TRIỂN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542" y="4730132"/>
            <a:ext cx="1440174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Xây dựng chuyên ngành hoặc chương trình đào tạo CNTT Y tế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Phát triển đội ngũ giảng viên chuyên môn kép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Tăng cường liên kết giữa khoa Y và khoa CNTT</a:t>
            </a:r>
          </a:p>
          <a:p>
            <a:pPr algn="just">
              <a:lnSpc>
                <a:spcPts val="336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058178" y="-662007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7539" y="1869840"/>
            <a:ext cx="1089663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spc="-312" b="true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KẾT LUẬN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3217039"/>
            <a:ext cx="9313700" cy="0"/>
          </a:xfrm>
          <a:prstGeom prst="line">
            <a:avLst/>
          </a:prstGeom>
          <a:ln cap="flat" w="76200">
            <a:solidFill>
              <a:srgbClr val="0A2E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3217039"/>
            <a:ext cx="3281555" cy="0"/>
          </a:xfrm>
          <a:prstGeom prst="line">
            <a:avLst/>
          </a:prstGeom>
          <a:ln cap="flat" w="114300">
            <a:solidFill>
              <a:srgbClr val="025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57539" y="3545711"/>
            <a:ext cx="10867792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Từ kết quả nghiên cứu, đề tài rút ra các kết luận chính sau: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Y tế số là xu hướng tất yếu trong phát triển hệ thống y tế hiện đại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Đào tạo Y tế số tại các trường đại học ĐBSCL hiện còn hạn chế, chưa có chương trình đào tạo chuyên sâu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Nội dung đào tạo Y tế số trong chương trình Y khoa còn chiếm tỷ lệ thấp so với chuẩn quốc tế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Khu vực ĐBSCL có lợi thế đặc thù, với đa số trường khảo sát có đồng thời khoa Y và khoa CNTT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Nếu được đầu tư và khai thác hợp lý, khu vực ĐBSCL hoàn toàn có thể phát triển đào tạo nhân lực Y tế số chất lượng cao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0" y="9713584"/>
            <a:ext cx="11925331" cy="0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true" rot="0">
            <a:off x="14518229" y="-1352433"/>
            <a:ext cx="3769771" cy="5855955"/>
          </a:xfrm>
          <a:custGeom>
            <a:avLst/>
            <a:gdLst/>
            <a:ahLst/>
            <a:cxnLst/>
            <a:rect r="r" b="b" t="t" l="l"/>
            <a:pathLst>
              <a:path h="5855955" w="3769771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783637" y="6583578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45386" y="2131189"/>
            <a:ext cx="4313914" cy="6024621"/>
            <a:chOff x="0" y="0"/>
            <a:chExt cx="1136175" cy="15867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6175" cy="1586732"/>
            </a:xfrm>
            <a:custGeom>
              <a:avLst/>
              <a:gdLst/>
              <a:ahLst/>
              <a:cxnLst/>
              <a:rect r="r" b="b" t="t" l="l"/>
              <a:pathLst>
                <a:path h="1586732" w="1136175">
                  <a:moveTo>
                    <a:pt x="0" y="0"/>
                  </a:moveTo>
                  <a:lnTo>
                    <a:pt x="1136175" y="0"/>
                  </a:lnTo>
                  <a:lnTo>
                    <a:pt x="1136175" y="1586732"/>
                  </a:lnTo>
                  <a:lnTo>
                    <a:pt x="0" y="158673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36175" cy="1624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74284" y="2377070"/>
            <a:ext cx="3856119" cy="5532860"/>
            <a:chOff x="0" y="0"/>
            <a:chExt cx="656002" cy="941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6002" cy="941248"/>
            </a:xfrm>
            <a:custGeom>
              <a:avLst/>
              <a:gdLst/>
              <a:ahLst/>
              <a:cxnLst/>
              <a:rect r="r" b="b" t="t" l="l"/>
              <a:pathLst>
                <a:path h="941248" w="656002">
                  <a:moveTo>
                    <a:pt x="0" y="0"/>
                  </a:moveTo>
                  <a:lnTo>
                    <a:pt x="656002" y="0"/>
                  </a:lnTo>
                  <a:lnTo>
                    <a:pt x="656002" y="941248"/>
                  </a:lnTo>
                  <a:lnTo>
                    <a:pt x="0" y="941248"/>
                  </a:lnTo>
                  <a:close/>
                </a:path>
              </a:pathLst>
            </a:custGeom>
            <a:blipFill>
              <a:blip r:embed="rId6"/>
              <a:stretch>
                <a:fillRect l="-57578" t="0" r="-57578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45386" y="8155811"/>
            <a:ext cx="4313914" cy="275012"/>
          </a:xfrm>
          <a:custGeom>
            <a:avLst/>
            <a:gdLst/>
            <a:ahLst/>
            <a:cxnLst/>
            <a:rect r="r" b="b" t="t" l="l"/>
            <a:pathLst>
              <a:path h="275012" w="4313914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23256" y="0"/>
            <a:ext cx="9864744" cy="10287000"/>
            <a:chOff x="0" y="0"/>
            <a:chExt cx="152830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830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28307">
                  <a:moveTo>
                    <a:pt x="0" y="0"/>
                  </a:moveTo>
                  <a:lnTo>
                    <a:pt x="1528307" y="0"/>
                  </a:lnTo>
                  <a:lnTo>
                    <a:pt x="15283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559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13438" y="0"/>
            <a:ext cx="3932061" cy="10287000"/>
            <a:chOff x="0" y="0"/>
            <a:chExt cx="1409162" cy="36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9162" cy="3686628"/>
            </a:xfrm>
            <a:custGeom>
              <a:avLst/>
              <a:gdLst/>
              <a:ahLst/>
              <a:cxnLst/>
              <a:rect r="r" b="b" t="t" l="l"/>
              <a:pathLst>
                <a:path h="3686628" w="1409162">
                  <a:moveTo>
                    <a:pt x="0" y="0"/>
                  </a:moveTo>
                  <a:lnTo>
                    <a:pt x="1409162" y="0"/>
                  </a:lnTo>
                  <a:lnTo>
                    <a:pt x="1409162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09162" cy="371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626545">
            <a:off x="5344664" y="4531209"/>
            <a:ext cx="13228970" cy="956820"/>
            <a:chOff x="0" y="0"/>
            <a:chExt cx="3484173" cy="2520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4173" cy="252002"/>
            </a:xfrm>
            <a:custGeom>
              <a:avLst/>
              <a:gdLst/>
              <a:ahLst/>
              <a:cxnLst/>
              <a:rect r="r" b="b" t="t" l="l"/>
              <a:pathLst>
                <a:path h="252002" w="3484173">
                  <a:moveTo>
                    <a:pt x="0" y="0"/>
                  </a:moveTo>
                  <a:lnTo>
                    <a:pt x="3484173" y="0"/>
                  </a:lnTo>
                  <a:lnTo>
                    <a:pt x="348417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84173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626545">
            <a:off x="5314151" y="4829368"/>
            <a:ext cx="13914503" cy="956820"/>
            <a:chOff x="0" y="0"/>
            <a:chExt cx="3664725" cy="252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4725" cy="252002"/>
            </a:xfrm>
            <a:custGeom>
              <a:avLst/>
              <a:gdLst/>
              <a:ahLst/>
              <a:cxnLst/>
              <a:rect r="r" b="b" t="t" l="l"/>
              <a:pathLst>
                <a:path h="252002" w="3664725">
                  <a:moveTo>
                    <a:pt x="0" y="0"/>
                  </a:moveTo>
                  <a:lnTo>
                    <a:pt x="3664725" y="0"/>
                  </a:lnTo>
                  <a:lnTo>
                    <a:pt x="366472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664725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3436399" y="5231787"/>
            <a:ext cx="4927932" cy="7655039"/>
          </a:xfrm>
          <a:custGeom>
            <a:avLst/>
            <a:gdLst/>
            <a:ahLst/>
            <a:cxnLst/>
            <a:rect r="r" b="b" t="t" l="l"/>
            <a:pathLst>
              <a:path h="7655039" w="4927932">
                <a:moveTo>
                  <a:pt x="4927932" y="0"/>
                </a:moveTo>
                <a:lnTo>
                  <a:pt x="0" y="0"/>
                </a:lnTo>
                <a:lnTo>
                  <a:pt x="0" y="7655040"/>
                </a:lnTo>
                <a:lnTo>
                  <a:pt x="4927932" y="7655040"/>
                </a:lnTo>
                <a:lnTo>
                  <a:pt x="49279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3917395" y="-1738447"/>
            <a:ext cx="5013526" cy="5298310"/>
          </a:xfrm>
          <a:custGeom>
            <a:avLst/>
            <a:gdLst/>
            <a:ahLst/>
            <a:cxnLst/>
            <a:rect r="r" b="b" t="t" l="l"/>
            <a:pathLst>
              <a:path h="5298310" w="5013526">
                <a:moveTo>
                  <a:pt x="5013526" y="5298309"/>
                </a:moveTo>
                <a:lnTo>
                  <a:pt x="0" y="5298309"/>
                </a:lnTo>
                <a:lnTo>
                  <a:pt x="0" y="0"/>
                </a:lnTo>
                <a:lnTo>
                  <a:pt x="5013526" y="0"/>
                </a:lnTo>
                <a:lnTo>
                  <a:pt x="5013526" y="52983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28649" y="1028700"/>
            <a:ext cx="7419122" cy="6454696"/>
          </a:xfrm>
          <a:custGeom>
            <a:avLst/>
            <a:gdLst/>
            <a:ahLst/>
            <a:cxnLst/>
            <a:rect r="r" b="b" t="t" l="l"/>
            <a:pathLst>
              <a:path h="6454696" w="7419122">
                <a:moveTo>
                  <a:pt x="0" y="0"/>
                </a:moveTo>
                <a:lnTo>
                  <a:pt x="7419122" y="0"/>
                </a:lnTo>
                <a:lnTo>
                  <a:pt x="7419122" y="6454696"/>
                </a:lnTo>
                <a:lnTo>
                  <a:pt x="0" y="6454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066747" y="1186822"/>
            <a:ext cx="7142926" cy="613845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43744" lIns="43744" bIns="43744" rIns="43744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45499" y="1426375"/>
            <a:ext cx="6585422" cy="5659347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8"/>
              <a:stretch>
                <a:fillRect l="-49868" t="0" r="-2909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8280088" y="4913143"/>
            <a:ext cx="4994386" cy="4345157"/>
          </a:xfrm>
          <a:custGeom>
            <a:avLst/>
            <a:gdLst/>
            <a:ahLst/>
            <a:cxnLst/>
            <a:rect r="r" b="b" t="t" l="l"/>
            <a:pathLst>
              <a:path h="4345157" w="4994386">
                <a:moveTo>
                  <a:pt x="0" y="0"/>
                </a:moveTo>
                <a:lnTo>
                  <a:pt x="4994386" y="0"/>
                </a:lnTo>
                <a:lnTo>
                  <a:pt x="4994386" y="4345157"/>
                </a:lnTo>
                <a:lnTo>
                  <a:pt x="0" y="434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373052" y="5019587"/>
            <a:ext cx="4808458" cy="4132268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29447" lIns="29447" bIns="29447" rIns="2944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38309" y="5247542"/>
            <a:ext cx="4277945" cy="3676359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9"/>
              <a:stretch>
                <a:fillRect l="-26388" t="0" r="-26388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90605" y="3855998"/>
            <a:ext cx="1236336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b="true" sz="5304" spc="-212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CẢM ƠN T</a:t>
            </a:r>
            <a:r>
              <a:rPr lang="en-US" b="true" sz="5304" spc="-212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HẦY/CÔ ĐÃ LẮNG NGHE.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2E64">
                <a:alpha val="100000"/>
              </a:srgbClr>
            </a:gs>
            <a:gs pos="100000">
              <a:srgbClr val="02589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6545">
            <a:off x="9608537" y="5007608"/>
            <a:ext cx="12314862" cy="624579"/>
            <a:chOff x="0" y="0"/>
            <a:chExt cx="3243420" cy="164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3420" cy="164498"/>
            </a:xfrm>
            <a:custGeom>
              <a:avLst/>
              <a:gdLst/>
              <a:ahLst/>
              <a:cxnLst/>
              <a:rect r="r" b="b" t="t" l="l"/>
              <a:pathLst>
                <a:path h="164498" w="3243420">
                  <a:moveTo>
                    <a:pt x="0" y="0"/>
                  </a:moveTo>
                  <a:lnTo>
                    <a:pt x="3243420" y="0"/>
                  </a:lnTo>
                  <a:lnTo>
                    <a:pt x="3243420" y="164498"/>
                  </a:lnTo>
                  <a:lnTo>
                    <a:pt x="0" y="164498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43420" cy="202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626545">
            <a:off x="8649838" y="4759541"/>
            <a:ext cx="12933476" cy="956820"/>
            <a:chOff x="0" y="0"/>
            <a:chExt cx="3406347" cy="252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06348" cy="252002"/>
            </a:xfrm>
            <a:custGeom>
              <a:avLst/>
              <a:gdLst/>
              <a:ahLst/>
              <a:cxnLst/>
              <a:rect r="r" b="b" t="t" l="l"/>
              <a:pathLst>
                <a:path h="252002" w="3406348">
                  <a:moveTo>
                    <a:pt x="0" y="0"/>
                  </a:moveTo>
                  <a:lnTo>
                    <a:pt x="3406348" y="0"/>
                  </a:lnTo>
                  <a:lnTo>
                    <a:pt x="3406348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406347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26545">
            <a:off x="-2076763" y="1673311"/>
            <a:ext cx="5837554" cy="956820"/>
            <a:chOff x="0" y="0"/>
            <a:chExt cx="1537463" cy="252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7463" cy="252002"/>
            </a:xfrm>
            <a:custGeom>
              <a:avLst/>
              <a:gdLst/>
              <a:ahLst/>
              <a:cxnLst/>
              <a:rect r="r" b="b" t="t" l="l"/>
              <a:pathLst>
                <a:path h="252002" w="1537463">
                  <a:moveTo>
                    <a:pt x="0" y="0"/>
                  </a:moveTo>
                  <a:lnTo>
                    <a:pt x="1537463" y="0"/>
                  </a:lnTo>
                  <a:lnTo>
                    <a:pt x="153746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37463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26545">
            <a:off x="-2375641" y="2008999"/>
            <a:ext cx="7017252" cy="956820"/>
            <a:chOff x="0" y="0"/>
            <a:chExt cx="1848165" cy="252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8165" cy="252002"/>
            </a:xfrm>
            <a:custGeom>
              <a:avLst/>
              <a:gdLst/>
              <a:ahLst/>
              <a:cxnLst/>
              <a:rect r="r" b="b" t="t" l="l"/>
              <a:pathLst>
                <a:path h="252002" w="1848165">
                  <a:moveTo>
                    <a:pt x="0" y="0"/>
                  </a:moveTo>
                  <a:lnTo>
                    <a:pt x="1848165" y="0"/>
                  </a:lnTo>
                  <a:lnTo>
                    <a:pt x="184816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48165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033419" y="3075846"/>
            <a:ext cx="4254581" cy="7211154"/>
          </a:xfrm>
          <a:custGeom>
            <a:avLst/>
            <a:gdLst/>
            <a:ahLst/>
            <a:cxnLst/>
            <a:rect r="r" b="b" t="t" l="l"/>
            <a:pathLst>
              <a:path h="7211154" w="4254581">
                <a:moveTo>
                  <a:pt x="4254581" y="0"/>
                </a:moveTo>
                <a:lnTo>
                  <a:pt x="0" y="0"/>
                </a:lnTo>
                <a:lnTo>
                  <a:pt x="0" y="7211154"/>
                </a:lnTo>
                <a:lnTo>
                  <a:pt x="4254581" y="7211154"/>
                </a:lnTo>
                <a:lnTo>
                  <a:pt x="42545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32394" y="1762854"/>
            <a:ext cx="5026906" cy="6761293"/>
            <a:chOff x="0" y="0"/>
            <a:chExt cx="1323959" cy="17807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3959" cy="1780752"/>
            </a:xfrm>
            <a:custGeom>
              <a:avLst/>
              <a:gdLst/>
              <a:ahLst/>
              <a:cxnLst/>
              <a:rect r="r" b="b" t="t" l="l"/>
              <a:pathLst>
                <a:path h="1780752" w="1323959">
                  <a:moveTo>
                    <a:pt x="0" y="0"/>
                  </a:moveTo>
                  <a:lnTo>
                    <a:pt x="1323959" y="0"/>
                  </a:lnTo>
                  <a:lnTo>
                    <a:pt x="1323959" y="1780752"/>
                  </a:lnTo>
                  <a:lnTo>
                    <a:pt x="0" y="1780752"/>
                  </a:lnTo>
                  <a:close/>
                </a:path>
              </a:pathLst>
            </a:custGeom>
            <a:gradFill rotWithShape="true"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23959" cy="1818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56873" y="1978767"/>
            <a:ext cx="4577949" cy="6309565"/>
            <a:chOff x="0" y="0"/>
            <a:chExt cx="778799" cy="10733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8799" cy="1073381"/>
            </a:xfrm>
            <a:custGeom>
              <a:avLst/>
              <a:gdLst/>
              <a:ahLst/>
              <a:cxnLst/>
              <a:rect r="r" b="b" t="t" l="l"/>
              <a:pathLst>
                <a:path h="1073381" w="778799">
                  <a:moveTo>
                    <a:pt x="0" y="0"/>
                  </a:moveTo>
                  <a:lnTo>
                    <a:pt x="778799" y="0"/>
                  </a:lnTo>
                  <a:lnTo>
                    <a:pt x="778799" y="1073381"/>
                  </a:lnTo>
                  <a:lnTo>
                    <a:pt x="0" y="1073381"/>
                  </a:lnTo>
                  <a:close/>
                </a:path>
              </a:pathLst>
            </a:custGeom>
            <a:blipFill>
              <a:blip r:embed="rId4"/>
              <a:stretch>
                <a:fillRect l="-76930" t="0" r="-7693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57539" y="1445367"/>
            <a:ext cx="811530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spc="-312" b="true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Lý do chọn đề tài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28700" y="2729514"/>
            <a:ext cx="4973579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28700" y="2729514"/>
            <a:ext cx="1906747" cy="0"/>
          </a:xfrm>
          <a:prstGeom prst="line">
            <a:avLst/>
          </a:prstGeom>
          <a:ln cap="flat" w="114300">
            <a:solidFill>
              <a:srgbClr val="95D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232394" y="8524146"/>
            <a:ext cx="5026906" cy="320465"/>
          </a:xfrm>
          <a:custGeom>
            <a:avLst/>
            <a:gdLst/>
            <a:ahLst/>
            <a:cxnLst/>
            <a:rect r="r" b="b" t="t" l="l"/>
            <a:pathLst>
              <a:path h="320465" w="5026906">
                <a:moveTo>
                  <a:pt x="0" y="0"/>
                </a:moveTo>
                <a:lnTo>
                  <a:pt x="5026906" y="0"/>
                </a:lnTo>
                <a:lnTo>
                  <a:pt x="5026906" y="320466"/>
                </a:lnTo>
                <a:lnTo>
                  <a:pt x="0" y="320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42014" y="3075846"/>
            <a:ext cx="10171160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Chuyển đổi số là xu hướng tất yếu trong lĩnh vực y tế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Sau đại dịch COVID-19, ứng dụng công nghệ số trong y tế trở nên cấp thiết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Nguồn nhân lực Y tế số là yếu tố then chốt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Hiện chưa có nghiên cứu tổng quan, hệ thống về đào tạo Y tế số tại ĐBSCL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AutoShape 25" id="25"/>
          <p:cNvSpPr/>
          <p:nvPr/>
        </p:nvSpPr>
        <p:spPr>
          <a:xfrm>
            <a:off x="0" y="9713584"/>
            <a:ext cx="1122869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2232394" y="573416"/>
            <a:ext cx="60556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47723" y="0"/>
            <a:ext cx="7540277" cy="10287000"/>
            <a:chOff x="0" y="0"/>
            <a:chExt cx="116818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18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68186">
                  <a:moveTo>
                    <a:pt x="0" y="0"/>
                  </a:moveTo>
                  <a:lnTo>
                    <a:pt x="1168186" y="0"/>
                  </a:lnTo>
                  <a:lnTo>
                    <a:pt x="11681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6224" t="0" r="-762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0218" y="0"/>
            <a:ext cx="3777643" cy="10287000"/>
            <a:chOff x="0" y="0"/>
            <a:chExt cx="1353822" cy="36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3822" cy="3686628"/>
            </a:xfrm>
            <a:custGeom>
              <a:avLst/>
              <a:gdLst/>
              <a:ahLst/>
              <a:cxnLst/>
              <a:rect r="r" b="b" t="t" l="l"/>
              <a:pathLst>
                <a:path h="3686628" w="1353822">
                  <a:moveTo>
                    <a:pt x="0" y="0"/>
                  </a:moveTo>
                  <a:lnTo>
                    <a:pt x="1353822" y="0"/>
                  </a:lnTo>
                  <a:lnTo>
                    <a:pt x="1353822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53822" cy="371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100719" y="3795091"/>
            <a:ext cx="4187281" cy="6491909"/>
          </a:xfrm>
          <a:custGeom>
            <a:avLst/>
            <a:gdLst/>
            <a:ahLst/>
            <a:cxnLst/>
            <a:rect r="r" b="b" t="t" l="l"/>
            <a:pathLst>
              <a:path h="6491909" w="4187281">
                <a:moveTo>
                  <a:pt x="4187281" y="0"/>
                </a:moveTo>
                <a:lnTo>
                  <a:pt x="0" y="0"/>
                </a:lnTo>
                <a:lnTo>
                  <a:pt x="0" y="6491909"/>
                </a:lnTo>
                <a:lnTo>
                  <a:pt x="4187281" y="6491909"/>
                </a:lnTo>
                <a:lnTo>
                  <a:pt x="41872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088073" y="-2466686"/>
            <a:ext cx="4199927" cy="5508102"/>
          </a:xfrm>
          <a:custGeom>
            <a:avLst/>
            <a:gdLst/>
            <a:ahLst/>
            <a:cxnLst/>
            <a:rect r="r" b="b" t="t" l="l"/>
            <a:pathLst>
              <a:path h="5508102" w="4199927">
                <a:moveTo>
                  <a:pt x="4199927" y="5508101"/>
                </a:moveTo>
                <a:lnTo>
                  <a:pt x="0" y="5508101"/>
                </a:lnTo>
                <a:lnTo>
                  <a:pt x="0" y="0"/>
                </a:lnTo>
                <a:lnTo>
                  <a:pt x="4199927" y="0"/>
                </a:lnTo>
                <a:lnTo>
                  <a:pt x="4199927" y="55081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1058178" y="-662007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623516"/>
            <a:ext cx="1040574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spc="-312" b="true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Mục tiêu nghiên cứu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3917715"/>
            <a:ext cx="9006852" cy="0"/>
          </a:xfrm>
          <a:prstGeom prst="line">
            <a:avLst/>
          </a:prstGeom>
          <a:ln cap="flat" w="76200">
            <a:solidFill>
              <a:srgbClr val="0A2E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28700" y="3917715"/>
            <a:ext cx="2647244" cy="0"/>
          </a:xfrm>
          <a:prstGeom prst="line">
            <a:avLst/>
          </a:prstGeom>
          <a:ln cap="flat" w="114300">
            <a:solidFill>
              <a:srgbClr val="025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57539" y="4246386"/>
            <a:ext cx="10859113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Nghiên cứu và đánh giá thực trạng đào tạo y tế số tại các trường đại học khu vực ĐBSCL, từ đó đề xuất giải pháp và định hướng nâng cao chất lượng đào tạo nhân lực y tế số.</a:t>
            </a:r>
          </a:p>
          <a:p>
            <a:pPr algn="just">
              <a:lnSpc>
                <a:spcPts val="3360"/>
              </a:lnSpc>
            </a:pP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Khảo sát chương trình đào tạo, học phần liên quan đến y tế số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 tích và so sánh giữa các trường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Đánh giá điểm mạnh, hạn chế, cơ hội và thách thức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Đề xuất giải pháp nâng cao chất lượng đào tạo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0" y="9713584"/>
            <a:ext cx="11916652" cy="0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-636930" y="181861"/>
            <a:ext cx="8300363" cy="968231"/>
            <a:chOff x="0" y="0"/>
            <a:chExt cx="3571119" cy="4165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71119" cy="416568"/>
            </a:xfrm>
            <a:custGeom>
              <a:avLst/>
              <a:gdLst/>
              <a:ahLst/>
              <a:cxnLst/>
              <a:rect r="r" b="b" t="t" l="l"/>
              <a:pathLst>
                <a:path h="416568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16568"/>
                  </a:lnTo>
                  <a:lnTo>
                    <a:pt x="3571119" y="416568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47625"/>
              <a:ext cx="3367919" cy="46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058178" y="-823011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4806" y="1775766"/>
            <a:ext cx="1739838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b="true" sz="5500" spc="-22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ĐỐI TƯỢNG &amp; PHẠM VI NGHIÊN CỨU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36930" y="2804466"/>
            <a:ext cx="8300363" cy="813231"/>
            <a:chOff x="0" y="0"/>
            <a:chExt cx="3571119" cy="3498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71119" cy="349882"/>
            </a:xfrm>
            <a:custGeom>
              <a:avLst/>
              <a:gdLst/>
              <a:ahLst/>
              <a:cxnLst/>
              <a:rect r="r" b="b" t="t" l="l"/>
              <a:pathLst>
                <a:path h="349882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3367919" cy="39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7539" y="2999121"/>
            <a:ext cx="74891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Đối tượng nghiên cứu: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4004" y="3731997"/>
            <a:ext cx="1072934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Chương trình đào tạo ngành Y và CNTT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Các môn học liên quan đến Y tế số</a:t>
            </a:r>
          </a:p>
          <a:p>
            <a:pPr algn="just">
              <a:lnSpc>
                <a:spcPts val="336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636930" y="6583578"/>
            <a:ext cx="8300363" cy="813231"/>
            <a:chOff x="0" y="0"/>
            <a:chExt cx="3571119" cy="349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71119" cy="349882"/>
            </a:xfrm>
            <a:custGeom>
              <a:avLst/>
              <a:gdLst/>
              <a:ahLst/>
              <a:cxnLst/>
              <a:rect r="r" b="b" t="t" l="l"/>
              <a:pathLst>
                <a:path h="349882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57539" y="6778233"/>
            <a:ext cx="74891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Phạm vi thời gian: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7539" y="7520634"/>
            <a:ext cx="1072934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Dữ liệu 2023–2025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636930" y="4694022"/>
            <a:ext cx="8300363" cy="813231"/>
            <a:chOff x="0" y="0"/>
            <a:chExt cx="3571119" cy="3498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71119" cy="349882"/>
            </a:xfrm>
            <a:custGeom>
              <a:avLst/>
              <a:gdLst/>
              <a:ahLst/>
              <a:cxnLst/>
              <a:rect r="r" b="b" t="t" l="l"/>
              <a:pathLst>
                <a:path h="349882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3571119" y="349882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367919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57539" y="4888677"/>
            <a:ext cx="74891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800" spc="-112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Phạm vi không gian: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7539" y="5554878"/>
            <a:ext cx="107293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 trường: ĐH Trà Vinh, ĐH Y Dược Cần Thơ, ĐH Nam Cần Thơ, ĐH Võ Trường Toản</a:t>
            </a:r>
          </a:p>
        </p:txBody>
      </p:sp>
      <p:sp>
        <p:nvSpPr>
          <p:cNvPr name="Freeform 19" id="19"/>
          <p:cNvSpPr/>
          <p:nvPr/>
        </p:nvSpPr>
        <p:spPr>
          <a:xfrm flipH="true" flipV="true" rot="0">
            <a:off x="14518229" y="-1352433"/>
            <a:ext cx="3769771" cy="5855955"/>
          </a:xfrm>
          <a:custGeom>
            <a:avLst/>
            <a:gdLst/>
            <a:ahLst/>
            <a:cxnLst/>
            <a:rect r="r" b="b" t="t" l="l"/>
            <a:pathLst>
              <a:path h="5855955" w="3769771">
                <a:moveTo>
                  <a:pt x="3769771" y="5855955"/>
                </a:moveTo>
                <a:lnTo>
                  <a:pt x="0" y="5855955"/>
                </a:lnTo>
                <a:lnTo>
                  <a:pt x="0" y="0"/>
                </a:lnTo>
                <a:lnTo>
                  <a:pt x="3769771" y="0"/>
                </a:lnTo>
                <a:lnTo>
                  <a:pt x="3769771" y="58559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783637" y="6583578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3504363" y="0"/>
                </a:moveTo>
                <a:lnTo>
                  <a:pt x="0" y="0"/>
                </a:lnTo>
                <a:lnTo>
                  <a:pt x="0" y="3703422"/>
                </a:lnTo>
                <a:lnTo>
                  <a:pt x="3504363" y="3703422"/>
                </a:lnTo>
                <a:lnTo>
                  <a:pt x="35043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945386" y="1585266"/>
            <a:ext cx="4313914" cy="7116467"/>
            <a:chOff x="0" y="0"/>
            <a:chExt cx="1136175" cy="18742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6175" cy="1874296"/>
            </a:xfrm>
            <a:custGeom>
              <a:avLst/>
              <a:gdLst/>
              <a:ahLst/>
              <a:cxnLst/>
              <a:rect r="r" b="b" t="t" l="l"/>
              <a:pathLst>
                <a:path h="1874296" w="1136175">
                  <a:moveTo>
                    <a:pt x="0" y="0"/>
                  </a:moveTo>
                  <a:lnTo>
                    <a:pt x="1136175" y="0"/>
                  </a:lnTo>
                  <a:lnTo>
                    <a:pt x="1136175" y="1874296"/>
                  </a:lnTo>
                  <a:lnTo>
                    <a:pt x="0" y="1874296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36175" cy="1912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174284" y="1822995"/>
            <a:ext cx="3856119" cy="6641011"/>
            <a:chOff x="0" y="0"/>
            <a:chExt cx="656002" cy="11297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6002" cy="1129767"/>
            </a:xfrm>
            <a:custGeom>
              <a:avLst/>
              <a:gdLst/>
              <a:ahLst/>
              <a:cxnLst/>
              <a:rect r="r" b="b" t="t" l="l"/>
              <a:pathLst>
                <a:path h="1129767" w="656002">
                  <a:moveTo>
                    <a:pt x="0" y="0"/>
                  </a:moveTo>
                  <a:lnTo>
                    <a:pt x="656002" y="0"/>
                  </a:lnTo>
                  <a:lnTo>
                    <a:pt x="656002" y="1129767"/>
                  </a:lnTo>
                  <a:lnTo>
                    <a:pt x="0" y="1129767"/>
                  </a:lnTo>
                  <a:close/>
                </a:path>
              </a:pathLst>
            </a:custGeom>
            <a:blipFill>
              <a:blip r:embed="rId6"/>
              <a:stretch>
                <a:fillRect l="-143182" t="0" r="-62986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2945386" y="8701734"/>
            <a:ext cx="4313914" cy="275012"/>
          </a:xfrm>
          <a:custGeom>
            <a:avLst/>
            <a:gdLst/>
            <a:ahLst/>
            <a:cxnLst/>
            <a:rect r="r" b="b" t="t" l="l"/>
            <a:pathLst>
              <a:path h="275012" w="4313914">
                <a:moveTo>
                  <a:pt x="0" y="0"/>
                </a:moveTo>
                <a:lnTo>
                  <a:pt x="4313914" y="0"/>
                </a:lnTo>
                <a:lnTo>
                  <a:pt x="4313914" y="275012"/>
                </a:lnTo>
                <a:lnTo>
                  <a:pt x="0" y="275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0" y="9713584"/>
            <a:ext cx="11786881" cy="0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2E64">
                <a:alpha val="100000"/>
              </a:srgbClr>
            </a:gs>
            <a:gs pos="100000">
              <a:srgbClr val="02589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6545">
            <a:off x="-2076763" y="1673311"/>
            <a:ext cx="5837554" cy="956820"/>
            <a:chOff x="0" y="0"/>
            <a:chExt cx="1537463" cy="252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463" cy="252002"/>
            </a:xfrm>
            <a:custGeom>
              <a:avLst/>
              <a:gdLst/>
              <a:ahLst/>
              <a:cxnLst/>
              <a:rect r="r" b="b" t="t" l="l"/>
              <a:pathLst>
                <a:path h="252002" w="1537463">
                  <a:moveTo>
                    <a:pt x="0" y="0"/>
                  </a:moveTo>
                  <a:lnTo>
                    <a:pt x="1537463" y="0"/>
                  </a:lnTo>
                  <a:lnTo>
                    <a:pt x="153746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37463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626545">
            <a:off x="-2375641" y="2008999"/>
            <a:ext cx="7017252" cy="956820"/>
            <a:chOff x="0" y="0"/>
            <a:chExt cx="1848165" cy="252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8165" cy="252002"/>
            </a:xfrm>
            <a:custGeom>
              <a:avLst/>
              <a:gdLst/>
              <a:ahLst/>
              <a:cxnLst/>
              <a:rect r="r" b="b" t="t" l="l"/>
              <a:pathLst>
                <a:path h="252002" w="1848165">
                  <a:moveTo>
                    <a:pt x="0" y="0"/>
                  </a:moveTo>
                  <a:lnTo>
                    <a:pt x="1848165" y="0"/>
                  </a:lnTo>
                  <a:lnTo>
                    <a:pt x="184816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48165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26545">
            <a:off x="13109890" y="6831047"/>
            <a:ext cx="8122378" cy="624579"/>
            <a:chOff x="0" y="0"/>
            <a:chExt cx="2139227" cy="1644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9227" cy="164498"/>
            </a:xfrm>
            <a:custGeom>
              <a:avLst/>
              <a:gdLst/>
              <a:ahLst/>
              <a:cxnLst/>
              <a:rect r="r" b="b" t="t" l="l"/>
              <a:pathLst>
                <a:path h="164498" w="2139227">
                  <a:moveTo>
                    <a:pt x="0" y="0"/>
                  </a:moveTo>
                  <a:lnTo>
                    <a:pt x="2139227" y="0"/>
                  </a:lnTo>
                  <a:lnTo>
                    <a:pt x="2139227" y="164498"/>
                  </a:lnTo>
                  <a:lnTo>
                    <a:pt x="0" y="164498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9227" cy="202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26545">
            <a:off x="12030338" y="6375511"/>
            <a:ext cx="9218008" cy="956820"/>
            <a:chOff x="0" y="0"/>
            <a:chExt cx="2427788" cy="252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7788" cy="252002"/>
            </a:xfrm>
            <a:custGeom>
              <a:avLst/>
              <a:gdLst/>
              <a:ahLst/>
              <a:cxnLst/>
              <a:rect r="r" b="b" t="t" l="l"/>
              <a:pathLst>
                <a:path h="252002" w="2427788">
                  <a:moveTo>
                    <a:pt x="0" y="0"/>
                  </a:moveTo>
                  <a:lnTo>
                    <a:pt x="2427788" y="0"/>
                  </a:lnTo>
                  <a:lnTo>
                    <a:pt x="2427788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27788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952906"/>
            <a:ext cx="1455690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spc="-312" b="true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PHƯƠNG PHÁP NGHIÊN CỨU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150586"/>
            <a:ext cx="9024851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28700" y="4150586"/>
            <a:ext cx="2670991" cy="0"/>
          </a:xfrm>
          <a:prstGeom prst="line">
            <a:avLst/>
          </a:prstGeom>
          <a:ln cap="flat" w="114300">
            <a:solidFill>
              <a:srgbClr val="95D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0" y="9713584"/>
            <a:ext cx="1394958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14820483" y="5775422"/>
            <a:ext cx="4254581" cy="7211154"/>
          </a:xfrm>
          <a:custGeom>
            <a:avLst/>
            <a:gdLst/>
            <a:ahLst/>
            <a:cxnLst/>
            <a:rect r="r" b="b" t="t" l="l"/>
            <a:pathLst>
              <a:path h="7211154" w="4254581">
                <a:moveTo>
                  <a:pt x="4254581" y="0"/>
                </a:moveTo>
                <a:lnTo>
                  <a:pt x="0" y="0"/>
                </a:lnTo>
                <a:lnTo>
                  <a:pt x="0" y="7211154"/>
                </a:lnTo>
                <a:lnTo>
                  <a:pt x="4254581" y="7211154"/>
                </a:lnTo>
                <a:lnTo>
                  <a:pt x="42545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6013" y="4639520"/>
            <a:ext cx="16201761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Thu thập dữ liệu thứ cấp từ website, tài liệu công khai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Phân tích nội dung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So sánh – đối chiếu giữa các trường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Phân tích SWOT</a:t>
            </a:r>
          </a:p>
          <a:p>
            <a:pPr algn="just">
              <a:lnSpc>
                <a:spcPts val="336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3854589" y="866775"/>
            <a:ext cx="5220475" cy="813231"/>
            <a:chOff x="0" y="0"/>
            <a:chExt cx="2246039" cy="3498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46039" cy="349882"/>
            </a:xfrm>
            <a:custGeom>
              <a:avLst/>
              <a:gdLst/>
              <a:ahLst/>
              <a:cxnLst/>
              <a:rect r="r" b="b" t="t" l="l"/>
              <a:pathLst>
                <a:path h="349882" w="2246039">
                  <a:moveTo>
                    <a:pt x="2042839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2246039" y="349882"/>
                  </a:lnTo>
                  <a:lnTo>
                    <a:pt x="204283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042839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04983" y="866775"/>
            <a:ext cx="944597" cy="813231"/>
            <a:chOff x="0" y="0"/>
            <a:chExt cx="406400" cy="3498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FE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70376" y="866775"/>
            <a:ext cx="944597" cy="813231"/>
            <a:chOff x="0" y="0"/>
            <a:chExt cx="406400" cy="3498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6400" cy="349882"/>
            </a:xfrm>
            <a:custGeom>
              <a:avLst/>
              <a:gdLst/>
              <a:ahLst/>
              <a:cxnLst/>
              <a:rect r="r" b="b" t="t" l="l"/>
              <a:pathLst>
                <a:path h="349882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349882"/>
                  </a:lnTo>
                  <a:lnTo>
                    <a:pt x="406400" y="349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203200" cy="38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5038237" y="1254340"/>
            <a:ext cx="2221063" cy="0"/>
          </a:xfrm>
          <a:prstGeom prst="line">
            <a:avLst/>
          </a:prstGeom>
          <a:ln cap="flat" w="762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00719" y="3795091"/>
            <a:ext cx="4187281" cy="6491909"/>
          </a:xfrm>
          <a:custGeom>
            <a:avLst/>
            <a:gdLst/>
            <a:ahLst/>
            <a:cxnLst/>
            <a:rect r="r" b="b" t="t" l="l"/>
            <a:pathLst>
              <a:path h="6491909" w="4187281">
                <a:moveTo>
                  <a:pt x="4187281" y="0"/>
                </a:moveTo>
                <a:lnTo>
                  <a:pt x="0" y="0"/>
                </a:lnTo>
                <a:lnTo>
                  <a:pt x="0" y="6491909"/>
                </a:lnTo>
                <a:lnTo>
                  <a:pt x="4187281" y="6491909"/>
                </a:lnTo>
                <a:lnTo>
                  <a:pt x="41872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47792" y="0"/>
            <a:ext cx="4199927" cy="5508102"/>
          </a:xfrm>
          <a:custGeom>
            <a:avLst/>
            <a:gdLst/>
            <a:ahLst/>
            <a:cxnLst/>
            <a:rect r="r" b="b" t="t" l="l"/>
            <a:pathLst>
              <a:path h="5508102" w="4199927">
                <a:moveTo>
                  <a:pt x="0" y="5508102"/>
                </a:moveTo>
                <a:lnTo>
                  <a:pt x="4199927" y="5508102"/>
                </a:lnTo>
                <a:lnTo>
                  <a:pt x="4199927" y="0"/>
                </a:lnTo>
                <a:lnTo>
                  <a:pt x="0" y="0"/>
                </a:lnTo>
                <a:lnTo>
                  <a:pt x="0" y="55081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83828" y="2481869"/>
            <a:ext cx="4097858" cy="6515193"/>
            <a:chOff x="0" y="0"/>
            <a:chExt cx="1363270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327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63270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09097" y="2481869"/>
            <a:ext cx="4097858" cy="6515193"/>
            <a:chOff x="0" y="0"/>
            <a:chExt cx="1363270" cy="2167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327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63270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2277" y="2481869"/>
            <a:ext cx="4097858" cy="6515193"/>
            <a:chOff x="0" y="0"/>
            <a:chExt cx="1363270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327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63270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55109" y="6003391"/>
            <a:ext cx="407498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2216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(TVU)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063" y="6928105"/>
            <a:ext cx="322707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cả khối ngành Y/Dược và Công nghệ Thông tin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48676" y="6656823"/>
            <a:ext cx="3465060" cy="0"/>
          </a:xfrm>
          <a:prstGeom prst="line">
            <a:avLst/>
          </a:prstGeom>
          <a:ln cap="flat" w="28575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79060" y="2736558"/>
            <a:ext cx="3604293" cy="2816975"/>
            <a:chOff x="0" y="0"/>
            <a:chExt cx="1199072" cy="9371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9072" cy="937148"/>
            </a:xfrm>
            <a:custGeom>
              <a:avLst/>
              <a:gdLst/>
              <a:ahLst/>
              <a:cxnLst/>
              <a:rect r="r" b="b" t="t" l="l"/>
              <a:pathLst>
                <a:path h="937148" w="1199072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6398" y="2849664"/>
            <a:ext cx="3389617" cy="2590763"/>
            <a:chOff x="0" y="0"/>
            <a:chExt cx="728378" cy="5567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8378" cy="556716"/>
            </a:xfrm>
            <a:custGeom>
              <a:avLst/>
              <a:gdLst/>
              <a:ahLst/>
              <a:cxnLst/>
              <a:rect r="r" b="b" t="t" l="l"/>
              <a:pathLst>
                <a:path h="556716" w="728378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6"/>
              <a:stretch>
                <a:fillRect l="0" t="-7753" r="0" b="-775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333051" y="5837495"/>
            <a:ext cx="322707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2216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Y Dược Cần Thơ (CTUMP)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33051" y="6928105"/>
            <a:ext cx="322707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Trường chuyên ngành Y tế, không đào tạo CNTT chính quy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5202664" y="6656823"/>
            <a:ext cx="3465060" cy="0"/>
          </a:xfrm>
          <a:prstGeom prst="line">
            <a:avLst/>
          </a:prstGeom>
          <a:ln cap="flat" w="28575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5133048" y="2736558"/>
            <a:ext cx="3604293" cy="2816975"/>
            <a:chOff x="0" y="0"/>
            <a:chExt cx="1199072" cy="9371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99072" cy="937148"/>
            </a:xfrm>
            <a:custGeom>
              <a:avLst/>
              <a:gdLst/>
              <a:ahLst/>
              <a:cxnLst/>
              <a:rect r="r" b="b" t="t" l="l"/>
              <a:pathLst>
                <a:path h="937148" w="1199072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240386" y="2849664"/>
            <a:ext cx="3389617" cy="2590763"/>
            <a:chOff x="0" y="0"/>
            <a:chExt cx="728378" cy="55671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8378" cy="556716"/>
            </a:xfrm>
            <a:custGeom>
              <a:avLst/>
              <a:gdLst/>
              <a:ahLst/>
              <a:cxnLst/>
              <a:rect r="r" b="b" t="t" l="l"/>
              <a:pathLst>
                <a:path h="556716" w="728378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7"/>
              <a:stretch>
                <a:fillRect l="-23236" t="0" r="-23236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615116" y="5837495"/>
            <a:ext cx="3412403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2216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Nam Cần Thơ (NCTU)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30565" y="6928105"/>
            <a:ext cx="358150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Y khoa và Công nghệ Thông tin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9577395" y="6656823"/>
            <a:ext cx="3465060" cy="0"/>
          </a:xfrm>
          <a:prstGeom prst="line">
            <a:avLst/>
          </a:prstGeom>
          <a:ln cap="flat" w="28575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9507779" y="2736558"/>
            <a:ext cx="3604293" cy="2816975"/>
            <a:chOff x="0" y="0"/>
            <a:chExt cx="1199072" cy="9371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99072" cy="937148"/>
            </a:xfrm>
            <a:custGeom>
              <a:avLst/>
              <a:gdLst/>
              <a:ahLst/>
              <a:cxnLst/>
              <a:rect r="r" b="b" t="t" l="l"/>
              <a:pathLst>
                <a:path h="937148" w="1199072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15116" y="2849664"/>
            <a:ext cx="3389617" cy="2590763"/>
            <a:chOff x="0" y="0"/>
            <a:chExt cx="728378" cy="55671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8378" cy="556716"/>
            </a:xfrm>
            <a:custGeom>
              <a:avLst/>
              <a:gdLst/>
              <a:ahLst/>
              <a:cxnLst/>
              <a:rect r="r" b="b" t="t" l="l"/>
              <a:pathLst>
                <a:path h="556716" w="728378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8"/>
              <a:stretch>
                <a:fillRect l="-1016" t="0" r="-1016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9283828" y="8997062"/>
            <a:ext cx="4097858" cy="261238"/>
          </a:xfrm>
          <a:custGeom>
            <a:avLst/>
            <a:gdLst/>
            <a:ahLst/>
            <a:cxnLst/>
            <a:rect r="r" b="b" t="t" l="l"/>
            <a:pathLst>
              <a:path h="261238" w="4097858">
                <a:moveTo>
                  <a:pt x="0" y="0"/>
                </a:moveTo>
                <a:lnTo>
                  <a:pt x="4097857" y="0"/>
                </a:lnTo>
                <a:lnTo>
                  <a:pt x="4097857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909097" y="8997062"/>
            <a:ext cx="4097858" cy="261238"/>
          </a:xfrm>
          <a:custGeom>
            <a:avLst/>
            <a:gdLst/>
            <a:ahLst/>
            <a:cxnLst/>
            <a:rect r="r" b="b" t="t" l="l"/>
            <a:pathLst>
              <a:path h="261238" w="4097858">
                <a:moveTo>
                  <a:pt x="0" y="0"/>
                </a:moveTo>
                <a:lnTo>
                  <a:pt x="4097857" y="0"/>
                </a:lnTo>
                <a:lnTo>
                  <a:pt x="4097857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32232" y="8997062"/>
            <a:ext cx="4097858" cy="261238"/>
          </a:xfrm>
          <a:custGeom>
            <a:avLst/>
            <a:gdLst/>
            <a:ahLst/>
            <a:cxnLst/>
            <a:rect r="r" b="b" t="t" l="l"/>
            <a:pathLst>
              <a:path h="261238" w="4097858">
                <a:moveTo>
                  <a:pt x="0" y="0"/>
                </a:moveTo>
                <a:lnTo>
                  <a:pt x="4097858" y="0"/>
                </a:lnTo>
                <a:lnTo>
                  <a:pt x="4097858" y="261238"/>
                </a:lnTo>
                <a:lnTo>
                  <a:pt x="0" y="261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3657910" y="2481869"/>
            <a:ext cx="4097858" cy="6515193"/>
            <a:chOff x="0" y="0"/>
            <a:chExt cx="1363270" cy="21674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6327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363270">
                  <a:moveTo>
                    <a:pt x="0" y="0"/>
                  </a:moveTo>
                  <a:lnTo>
                    <a:pt x="1363270" y="0"/>
                  </a:lnTo>
                  <a:lnTo>
                    <a:pt x="1363270" y="2167467"/>
                  </a:lnTo>
                  <a:lnTo>
                    <a:pt x="0" y="2167467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36327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989199" y="5837495"/>
            <a:ext cx="3412403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2216" spc="-88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Võ Trường Toản (VTTU)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904647" y="6928105"/>
            <a:ext cx="358150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6" spc="-8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Có đào tạo Y khoa và Công nghệ Thông tin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13951478" y="6656823"/>
            <a:ext cx="3465060" cy="0"/>
          </a:xfrm>
          <a:prstGeom prst="line">
            <a:avLst/>
          </a:prstGeom>
          <a:ln cap="flat" w="28575">
            <a:gradFill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3881861" y="2736558"/>
            <a:ext cx="3604293" cy="2816975"/>
            <a:chOff x="0" y="0"/>
            <a:chExt cx="1199072" cy="9371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99072" cy="937148"/>
            </a:xfrm>
            <a:custGeom>
              <a:avLst/>
              <a:gdLst/>
              <a:ahLst/>
              <a:cxnLst/>
              <a:rect r="r" b="b" t="t" l="l"/>
              <a:pathLst>
                <a:path h="937148" w="1199072">
                  <a:moveTo>
                    <a:pt x="0" y="0"/>
                  </a:moveTo>
                  <a:lnTo>
                    <a:pt x="1199072" y="0"/>
                  </a:lnTo>
                  <a:lnTo>
                    <a:pt x="1199072" y="937148"/>
                  </a:lnTo>
                  <a:lnTo>
                    <a:pt x="0" y="937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5D1FD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199072" cy="97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989199" y="2849664"/>
            <a:ext cx="3389617" cy="2590763"/>
            <a:chOff x="0" y="0"/>
            <a:chExt cx="728378" cy="55671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28378" cy="556716"/>
            </a:xfrm>
            <a:custGeom>
              <a:avLst/>
              <a:gdLst/>
              <a:ahLst/>
              <a:cxnLst/>
              <a:rect r="r" b="b" t="t" l="l"/>
              <a:pathLst>
                <a:path h="556716" w="728378">
                  <a:moveTo>
                    <a:pt x="0" y="0"/>
                  </a:moveTo>
                  <a:lnTo>
                    <a:pt x="728378" y="0"/>
                  </a:lnTo>
                  <a:lnTo>
                    <a:pt x="728378" y="556716"/>
                  </a:lnTo>
                  <a:lnTo>
                    <a:pt x="0" y="556716"/>
                  </a:lnTo>
                  <a:close/>
                </a:path>
              </a:pathLst>
            </a:custGeom>
            <a:blipFill>
              <a:blip r:embed="rId10"/>
              <a:stretch>
                <a:fillRect l="-1016" t="0" r="-1016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2E64">
                <a:alpha val="100000"/>
              </a:srgbClr>
            </a:gs>
            <a:gs pos="100000">
              <a:srgbClr val="02589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6545">
            <a:off x="-2076763" y="1673311"/>
            <a:ext cx="5837554" cy="956820"/>
            <a:chOff x="0" y="0"/>
            <a:chExt cx="1537463" cy="252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463" cy="252002"/>
            </a:xfrm>
            <a:custGeom>
              <a:avLst/>
              <a:gdLst/>
              <a:ahLst/>
              <a:cxnLst/>
              <a:rect r="r" b="b" t="t" l="l"/>
              <a:pathLst>
                <a:path h="252002" w="1537463">
                  <a:moveTo>
                    <a:pt x="0" y="0"/>
                  </a:moveTo>
                  <a:lnTo>
                    <a:pt x="1537463" y="0"/>
                  </a:lnTo>
                  <a:lnTo>
                    <a:pt x="1537463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37463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626545">
            <a:off x="-2375641" y="2008999"/>
            <a:ext cx="7017252" cy="956820"/>
            <a:chOff x="0" y="0"/>
            <a:chExt cx="1848165" cy="252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8165" cy="252002"/>
            </a:xfrm>
            <a:custGeom>
              <a:avLst/>
              <a:gdLst/>
              <a:ahLst/>
              <a:cxnLst/>
              <a:rect r="r" b="b" t="t" l="l"/>
              <a:pathLst>
                <a:path h="252002" w="1848165">
                  <a:moveTo>
                    <a:pt x="0" y="0"/>
                  </a:moveTo>
                  <a:lnTo>
                    <a:pt x="1848165" y="0"/>
                  </a:lnTo>
                  <a:lnTo>
                    <a:pt x="1848165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48165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26545">
            <a:off x="10076651" y="5102738"/>
            <a:ext cx="12096138" cy="624579"/>
            <a:chOff x="0" y="0"/>
            <a:chExt cx="3185814" cy="1644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5814" cy="164498"/>
            </a:xfrm>
            <a:custGeom>
              <a:avLst/>
              <a:gdLst/>
              <a:ahLst/>
              <a:cxnLst/>
              <a:rect r="r" b="b" t="t" l="l"/>
              <a:pathLst>
                <a:path h="164498" w="3185814">
                  <a:moveTo>
                    <a:pt x="0" y="0"/>
                  </a:moveTo>
                  <a:lnTo>
                    <a:pt x="3185814" y="0"/>
                  </a:lnTo>
                  <a:lnTo>
                    <a:pt x="3185814" y="164498"/>
                  </a:lnTo>
                  <a:lnTo>
                    <a:pt x="0" y="164498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85814" cy="202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26545">
            <a:off x="8898295" y="4477584"/>
            <a:ext cx="13581757" cy="956820"/>
            <a:chOff x="0" y="0"/>
            <a:chExt cx="3577088" cy="252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77088" cy="252002"/>
            </a:xfrm>
            <a:custGeom>
              <a:avLst/>
              <a:gdLst/>
              <a:ahLst/>
              <a:cxnLst/>
              <a:rect r="r" b="b" t="t" l="l"/>
              <a:pathLst>
                <a:path h="252002" w="3577088">
                  <a:moveTo>
                    <a:pt x="0" y="0"/>
                  </a:moveTo>
                  <a:lnTo>
                    <a:pt x="3577088" y="0"/>
                  </a:lnTo>
                  <a:lnTo>
                    <a:pt x="3577088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577088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0" y="9713584"/>
            <a:ext cx="1015336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true" flipV="false" rot="0">
            <a:off x="14033419" y="3887956"/>
            <a:ext cx="4254581" cy="7211154"/>
          </a:xfrm>
          <a:custGeom>
            <a:avLst/>
            <a:gdLst/>
            <a:ahLst/>
            <a:cxnLst/>
            <a:rect r="r" b="b" t="t" l="l"/>
            <a:pathLst>
              <a:path h="7211154" w="4254581">
                <a:moveTo>
                  <a:pt x="4254581" y="0"/>
                </a:moveTo>
                <a:lnTo>
                  <a:pt x="0" y="0"/>
                </a:lnTo>
                <a:lnTo>
                  <a:pt x="0" y="7211153"/>
                </a:lnTo>
                <a:lnTo>
                  <a:pt x="4254581" y="7211153"/>
                </a:lnTo>
                <a:lnTo>
                  <a:pt x="42545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122561" y="2075178"/>
            <a:ext cx="6136739" cy="6136643"/>
            <a:chOff x="0" y="0"/>
            <a:chExt cx="1616261" cy="16162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16261" cy="1616235"/>
            </a:xfrm>
            <a:custGeom>
              <a:avLst/>
              <a:gdLst/>
              <a:ahLst/>
              <a:cxnLst/>
              <a:rect r="r" b="b" t="t" l="l"/>
              <a:pathLst>
                <a:path h="1616235" w="1616261">
                  <a:moveTo>
                    <a:pt x="0" y="0"/>
                  </a:moveTo>
                  <a:lnTo>
                    <a:pt x="1616261" y="0"/>
                  </a:lnTo>
                  <a:lnTo>
                    <a:pt x="1616261" y="1616235"/>
                  </a:lnTo>
                  <a:lnTo>
                    <a:pt x="0" y="1616235"/>
                  </a:lnTo>
                  <a:close/>
                </a:path>
              </a:pathLst>
            </a:custGeom>
            <a:gradFill rotWithShape="true">
              <a:gsLst>
                <a:gs pos="0">
                  <a:srgbClr val="95D1FD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16261" cy="1654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352472" y="2294362"/>
            <a:ext cx="5676917" cy="5680214"/>
            <a:chOff x="0" y="0"/>
            <a:chExt cx="965755" cy="9663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5755" cy="966316"/>
            </a:xfrm>
            <a:custGeom>
              <a:avLst/>
              <a:gdLst/>
              <a:ahLst/>
              <a:cxnLst/>
              <a:rect r="r" b="b" t="t" l="l"/>
              <a:pathLst>
                <a:path h="966316" w="965755">
                  <a:moveTo>
                    <a:pt x="0" y="0"/>
                  </a:moveTo>
                  <a:lnTo>
                    <a:pt x="965755" y="0"/>
                  </a:lnTo>
                  <a:lnTo>
                    <a:pt x="965755" y="966316"/>
                  </a:lnTo>
                  <a:lnTo>
                    <a:pt x="0" y="966316"/>
                  </a:lnTo>
                  <a:close/>
                </a:path>
              </a:pathLst>
            </a:custGeom>
            <a:blipFill>
              <a:blip r:embed="rId4"/>
              <a:stretch>
                <a:fillRect l="-25043" t="0" r="-25043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122561" y="8211822"/>
            <a:ext cx="6136739" cy="391217"/>
          </a:xfrm>
          <a:custGeom>
            <a:avLst/>
            <a:gdLst/>
            <a:ahLst/>
            <a:cxnLst/>
            <a:rect r="r" b="b" t="t" l="l"/>
            <a:pathLst>
              <a:path h="391217" w="6136739">
                <a:moveTo>
                  <a:pt x="0" y="0"/>
                </a:moveTo>
                <a:lnTo>
                  <a:pt x="6136739" y="0"/>
                </a:lnTo>
                <a:lnTo>
                  <a:pt x="6136739" y="391217"/>
                </a:lnTo>
                <a:lnTo>
                  <a:pt x="0" y="391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11122561" y="573416"/>
            <a:ext cx="716543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42014" y="1315833"/>
            <a:ext cx="982340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7804" spc="-312" b="true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THỰC TRẠNG ĐÀO TẠO Y TẾ SỐ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28700" y="3835326"/>
            <a:ext cx="7119047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028700" y="3830806"/>
            <a:ext cx="2670991" cy="0"/>
          </a:xfrm>
          <a:prstGeom prst="line">
            <a:avLst/>
          </a:prstGeom>
          <a:ln cap="flat" w="114300">
            <a:solidFill>
              <a:srgbClr val="95D1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582142" y="4433953"/>
            <a:ext cx="9571218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 spc="-127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Chưa có chương trình đào tạo chuyên sâu về Y tế số</a:t>
            </a:r>
          </a:p>
          <a:p>
            <a:pPr algn="just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 spc="-127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Tỷ lệ tín chỉ Y tế số thấp</a:t>
            </a:r>
          </a:p>
          <a:p>
            <a:pPr algn="just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 spc="-127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Nội dung đào tạo chủ yếu là tin học cơ bản</a:t>
            </a:r>
          </a:p>
          <a:p>
            <a:pPr algn="just">
              <a:lnSpc>
                <a:spcPts val="3839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2987" y="0"/>
            <a:ext cx="6365013" cy="10287000"/>
            <a:chOff x="0" y="0"/>
            <a:chExt cx="98610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6107" cy="1593725"/>
            </a:xfrm>
            <a:custGeom>
              <a:avLst/>
              <a:gdLst/>
              <a:ahLst/>
              <a:cxnLst/>
              <a:rect r="r" b="b" t="t" l="l"/>
              <a:pathLst>
                <a:path h="1593725" w="986107">
                  <a:moveTo>
                    <a:pt x="0" y="0"/>
                  </a:moveTo>
                  <a:lnTo>
                    <a:pt x="986107" y="0"/>
                  </a:lnTo>
                  <a:lnTo>
                    <a:pt x="9861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735" t="0" r="-8254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16652" y="0"/>
            <a:ext cx="4321299" cy="10287000"/>
            <a:chOff x="0" y="0"/>
            <a:chExt cx="1548656" cy="3686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8656" cy="3686628"/>
            </a:xfrm>
            <a:custGeom>
              <a:avLst/>
              <a:gdLst/>
              <a:ahLst/>
              <a:cxnLst/>
              <a:rect r="r" b="b" t="t" l="l"/>
              <a:pathLst>
                <a:path h="3686628" w="1548656">
                  <a:moveTo>
                    <a:pt x="0" y="0"/>
                  </a:moveTo>
                  <a:lnTo>
                    <a:pt x="1548656" y="0"/>
                  </a:lnTo>
                  <a:lnTo>
                    <a:pt x="1548656" y="3686628"/>
                  </a:lnTo>
                  <a:lnTo>
                    <a:pt x="0" y="368662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548656" cy="3715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669555" y="4677008"/>
            <a:ext cx="3618445" cy="5609992"/>
          </a:xfrm>
          <a:custGeom>
            <a:avLst/>
            <a:gdLst/>
            <a:ahLst/>
            <a:cxnLst/>
            <a:rect r="r" b="b" t="t" l="l"/>
            <a:pathLst>
              <a:path h="5609992" w="3618445">
                <a:moveTo>
                  <a:pt x="3618445" y="0"/>
                </a:moveTo>
                <a:lnTo>
                  <a:pt x="0" y="0"/>
                </a:lnTo>
                <a:lnTo>
                  <a:pt x="0" y="5609992"/>
                </a:lnTo>
                <a:lnTo>
                  <a:pt x="3618445" y="5609992"/>
                </a:lnTo>
                <a:lnTo>
                  <a:pt x="3618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58178" y="-662007"/>
            <a:ext cx="3504363" cy="3703422"/>
          </a:xfrm>
          <a:custGeom>
            <a:avLst/>
            <a:gdLst/>
            <a:ahLst/>
            <a:cxnLst/>
            <a:rect r="r" b="b" t="t" l="l"/>
            <a:pathLst>
              <a:path h="3703422" w="3504363">
                <a:moveTo>
                  <a:pt x="0" y="3703422"/>
                </a:moveTo>
                <a:lnTo>
                  <a:pt x="3504364" y="3703422"/>
                </a:lnTo>
                <a:lnTo>
                  <a:pt x="3504364" y="0"/>
                </a:lnTo>
                <a:lnTo>
                  <a:pt x="0" y="0"/>
                </a:lnTo>
                <a:lnTo>
                  <a:pt x="0" y="37034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7539" y="2407414"/>
            <a:ext cx="1683959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5"/>
              </a:lnSpc>
            </a:pPr>
            <a:r>
              <a:rPr lang="en-US" sz="6504" spc="-26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NHỮNG HẠN CHẾ TRONG ĐÀO TẠO Y TẾ SỐ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00" y="3426589"/>
            <a:ext cx="10138405" cy="0"/>
          </a:xfrm>
          <a:prstGeom prst="line">
            <a:avLst/>
          </a:prstGeom>
          <a:ln cap="flat" w="76200">
            <a:solidFill>
              <a:srgbClr val="0A2E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8700" y="3426589"/>
            <a:ext cx="3361297" cy="0"/>
          </a:xfrm>
          <a:prstGeom prst="line">
            <a:avLst/>
          </a:prstGeom>
          <a:ln cap="flat" w="114300">
            <a:solidFill>
              <a:srgbClr val="025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3807589"/>
            <a:ext cx="12436898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Qua phân tích chương trình đào tạo và điều kiện triển khai, nghiên cứu ghi nhận các hạn chế chính sau: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Chưa có chương trình đào tạo chuyên sâu về Y tế số, chủ yếu tích hợp rải rác trong các học phần khác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Đội ngũ giảng viên thiếu chuyên môn kép (Y học và Công nghệ thông tin)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Nội dung đào tạo còn lạc hậu, tập trung vào tin học cơ bản, chưa cập nhật các xu hướng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Thiếu môi trường thực hành, sinh viên ít cơ hội tiếp cận hệ thống thực tế như HIS, EMR</a:t>
            </a:r>
          </a:p>
          <a:p>
            <a:pPr algn="just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 sở vật chất và hạ tầng CNTT phục vụ đào tạo Y tế số còn hạn chế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0" y="9713584"/>
            <a:ext cx="13494437" cy="0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83000"/>
                  </a:srgbClr>
                </a:gs>
                <a:gs pos="50000">
                  <a:srgbClr val="FFFFFF">
                    <a:alpha val="58000"/>
                  </a:srgbClr>
                </a:gs>
                <a:gs pos="75000">
                  <a:srgbClr val="FFFFFF">
                    <a:alpha val="33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A2E64">
                <a:alpha val="100000"/>
              </a:srgbClr>
            </a:gs>
            <a:gs pos="100000">
              <a:srgbClr val="02589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626545">
            <a:off x="572001" y="8922080"/>
            <a:ext cx="3055008" cy="956820"/>
            <a:chOff x="0" y="0"/>
            <a:chExt cx="804611" cy="252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4611" cy="252002"/>
            </a:xfrm>
            <a:custGeom>
              <a:avLst/>
              <a:gdLst/>
              <a:ahLst/>
              <a:cxnLst/>
              <a:rect r="r" b="b" t="t" l="l"/>
              <a:pathLst>
                <a:path h="252002" w="804611">
                  <a:moveTo>
                    <a:pt x="0" y="0"/>
                  </a:moveTo>
                  <a:lnTo>
                    <a:pt x="804611" y="0"/>
                  </a:lnTo>
                  <a:lnTo>
                    <a:pt x="804611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4611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626545">
            <a:off x="324791" y="9346467"/>
            <a:ext cx="4030767" cy="956820"/>
            <a:chOff x="0" y="0"/>
            <a:chExt cx="1061601" cy="2520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601" cy="252002"/>
            </a:xfrm>
            <a:custGeom>
              <a:avLst/>
              <a:gdLst/>
              <a:ahLst/>
              <a:cxnLst/>
              <a:rect r="r" b="b" t="t" l="l"/>
              <a:pathLst>
                <a:path h="252002" w="1061601">
                  <a:moveTo>
                    <a:pt x="0" y="0"/>
                  </a:moveTo>
                  <a:lnTo>
                    <a:pt x="1061601" y="0"/>
                  </a:lnTo>
                  <a:lnTo>
                    <a:pt x="1061601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1601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26545">
            <a:off x="14758591" y="677311"/>
            <a:ext cx="2725815" cy="956820"/>
            <a:chOff x="0" y="0"/>
            <a:chExt cx="717910" cy="2520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7910" cy="252002"/>
            </a:xfrm>
            <a:custGeom>
              <a:avLst/>
              <a:gdLst/>
              <a:ahLst/>
              <a:cxnLst/>
              <a:rect r="r" b="b" t="t" l="l"/>
              <a:pathLst>
                <a:path h="252002" w="717910">
                  <a:moveTo>
                    <a:pt x="0" y="0"/>
                  </a:moveTo>
                  <a:lnTo>
                    <a:pt x="717910" y="0"/>
                  </a:lnTo>
                  <a:lnTo>
                    <a:pt x="717910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25896">
                    <a:alpha val="100000"/>
                  </a:srgbClr>
                </a:gs>
                <a:gs pos="100000">
                  <a:srgbClr val="0A2E6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7910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626545">
            <a:off x="14702456" y="-32891"/>
            <a:ext cx="2947386" cy="956820"/>
            <a:chOff x="0" y="0"/>
            <a:chExt cx="776266" cy="252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6266" cy="252002"/>
            </a:xfrm>
            <a:custGeom>
              <a:avLst/>
              <a:gdLst/>
              <a:ahLst/>
              <a:cxnLst/>
              <a:rect r="r" b="b" t="t" l="l"/>
              <a:pathLst>
                <a:path h="252002" w="776266">
                  <a:moveTo>
                    <a:pt x="0" y="0"/>
                  </a:moveTo>
                  <a:lnTo>
                    <a:pt x="776266" y="0"/>
                  </a:lnTo>
                  <a:lnTo>
                    <a:pt x="776266" y="252002"/>
                  </a:lnTo>
                  <a:lnTo>
                    <a:pt x="0" y="252002"/>
                  </a:lnTo>
                  <a:close/>
                </a:path>
              </a:pathLst>
            </a:custGeom>
            <a:gradFill rotWithShape="true"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76266" cy="290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0">
            <a:off x="-291833" y="-506203"/>
            <a:ext cx="3769771" cy="5855955"/>
          </a:xfrm>
          <a:custGeom>
            <a:avLst/>
            <a:gdLst/>
            <a:ahLst/>
            <a:cxnLst/>
            <a:rect r="r" b="b" t="t" l="l"/>
            <a:pathLst>
              <a:path h="5855955" w="3769771">
                <a:moveTo>
                  <a:pt x="0" y="5855954"/>
                </a:moveTo>
                <a:lnTo>
                  <a:pt x="3769771" y="5855954"/>
                </a:lnTo>
                <a:lnTo>
                  <a:pt x="3769771" y="0"/>
                </a:lnTo>
                <a:lnTo>
                  <a:pt x="0" y="0"/>
                </a:lnTo>
                <a:lnTo>
                  <a:pt x="0" y="5855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331279" y="6105525"/>
            <a:ext cx="3956721" cy="4181475"/>
          </a:xfrm>
          <a:custGeom>
            <a:avLst/>
            <a:gdLst/>
            <a:ahLst/>
            <a:cxnLst/>
            <a:rect r="r" b="b" t="t" l="l"/>
            <a:pathLst>
              <a:path h="4181475" w="3956721">
                <a:moveTo>
                  <a:pt x="3956721" y="0"/>
                </a:moveTo>
                <a:lnTo>
                  <a:pt x="0" y="0"/>
                </a:lnTo>
                <a:lnTo>
                  <a:pt x="0" y="4181475"/>
                </a:lnTo>
                <a:lnTo>
                  <a:pt x="3956721" y="4181475"/>
                </a:lnTo>
                <a:lnTo>
                  <a:pt x="39567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25870" y="7469810"/>
            <a:ext cx="16436260" cy="2604342"/>
            <a:chOff x="0" y="0"/>
            <a:chExt cx="4328892" cy="6859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28892" cy="685917"/>
            </a:xfrm>
            <a:custGeom>
              <a:avLst/>
              <a:gdLst/>
              <a:ahLst/>
              <a:cxnLst/>
              <a:rect r="r" b="b" t="t" l="l"/>
              <a:pathLst>
                <a:path h="685917" w="4328892">
                  <a:moveTo>
                    <a:pt x="0" y="0"/>
                  </a:moveTo>
                  <a:lnTo>
                    <a:pt x="4328892" y="0"/>
                  </a:lnTo>
                  <a:lnTo>
                    <a:pt x="4328892" y="685917"/>
                  </a:lnTo>
                  <a:lnTo>
                    <a:pt x="0" y="685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28892" cy="724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3008" y="4706677"/>
            <a:ext cx="16402765" cy="2246273"/>
            <a:chOff x="0" y="0"/>
            <a:chExt cx="4320070" cy="5916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20070" cy="591611"/>
            </a:xfrm>
            <a:custGeom>
              <a:avLst/>
              <a:gdLst/>
              <a:ahLst/>
              <a:cxnLst/>
              <a:rect r="r" b="b" t="t" l="l"/>
              <a:pathLst>
                <a:path h="591611" w="4320070">
                  <a:moveTo>
                    <a:pt x="0" y="0"/>
                  </a:moveTo>
                  <a:lnTo>
                    <a:pt x="4320070" y="0"/>
                  </a:lnTo>
                  <a:lnTo>
                    <a:pt x="4320070" y="591611"/>
                  </a:lnTo>
                  <a:lnTo>
                    <a:pt x="0" y="5916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320070" cy="629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83008" y="1697798"/>
            <a:ext cx="16436260" cy="2492019"/>
            <a:chOff x="0" y="0"/>
            <a:chExt cx="4328892" cy="6563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28892" cy="656334"/>
            </a:xfrm>
            <a:custGeom>
              <a:avLst/>
              <a:gdLst/>
              <a:ahLst/>
              <a:cxnLst/>
              <a:rect r="r" b="b" t="t" l="l"/>
              <a:pathLst>
                <a:path h="656334" w="4328892">
                  <a:moveTo>
                    <a:pt x="0" y="0"/>
                  </a:moveTo>
                  <a:lnTo>
                    <a:pt x="4328892" y="0"/>
                  </a:lnTo>
                  <a:lnTo>
                    <a:pt x="4328892" y="656334"/>
                  </a:lnTo>
                  <a:lnTo>
                    <a:pt x="0" y="6563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328892" cy="69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328427" y="2296367"/>
            <a:ext cx="1069977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3/4 trường tại ĐBSCL có cả khoa Y và khoa CNTT trong cùng một trường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Tiềm năng lớn nhưng chưa được khai thác hiệu quả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88185" y="2677367"/>
            <a:ext cx="407624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spc="-12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PHÁT HIỆN QUAN TRỌNG</a:t>
            </a:r>
          </a:p>
        </p:txBody>
      </p:sp>
      <p:sp>
        <p:nvSpPr>
          <p:cNvPr name="AutoShape 27" id="27"/>
          <p:cNvSpPr/>
          <p:nvPr/>
        </p:nvSpPr>
        <p:spPr>
          <a:xfrm>
            <a:off x="5916016" y="1963425"/>
            <a:ext cx="0" cy="2102009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466290" y="5486100"/>
            <a:ext cx="40762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800" spc="-112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PHÂN TÍCH SWOT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10196" y="7786143"/>
            <a:ext cx="1042195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Tăng cường tích hợp nội dung Y tế số vào chương trình đào tạo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Phát triển đội ngũ giảng viên Y tế số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Đầu tư cơ sở vật chất, phòng lab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Tăng hợp tác với bệnh viện và doanh nghiệp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08548" y="8414793"/>
            <a:ext cx="431034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800" spc="-112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GIẢI PHÁP ĐỀ XUẤT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33839" y="4857450"/>
            <a:ext cx="1025271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Điểm mạnh: Có cả Y và CNTT trong cùng trường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Điểm yếu: Thiếu chương trình và giảng viên chuyên sâu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Cơ hội: Chính sách CĐS quốc gia, nhu cầu nhân lực tăng</a:t>
            </a: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 spc="-112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Thách thức: Nguồn lực hạn chế, cạnh tranh vùng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AutoShape 32" id="32"/>
          <p:cNvSpPr/>
          <p:nvPr/>
        </p:nvSpPr>
        <p:spPr>
          <a:xfrm flipH="true">
            <a:off x="5877759" y="4857450"/>
            <a:ext cx="0" cy="1979717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5935066" y="7779634"/>
            <a:ext cx="0" cy="2102009"/>
          </a:xfrm>
          <a:prstGeom prst="line">
            <a:avLst/>
          </a:prstGeom>
          <a:ln cap="flat" w="38100">
            <a:gradFill>
              <a:gsLst>
                <a:gs pos="0">
                  <a:srgbClr val="0A2E64">
                    <a:alpha val="100000"/>
                  </a:srgbClr>
                </a:gs>
                <a:gs pos="100000">
                  <a:srgbClr val="025896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-636930" y="160591"/>
            <a:ext cx="8300363" cy="989501"/>
            <a:chOff x="0" y="0"/>
            <a:chExt cx="3571119" cy="4257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571119" cy="425719"/>
            </a:xfrm>
            <a:custGeom>
              <a:avLst/>
              <a:gdLst/>
              <a:ahLst/>
              <a:cxnLst/>
              <a:rect r="r" b="b" t="t" l="l"/>
              <a:pathLst>
                <a:path h="425719" w="3571119">
                  <a:moveTo>
                    <a:pt x="3367919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3571119" y="425719"/>
                  </a:lnTo>
                  <a:lnTo>
                    <a:pt x="336791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47625"/>
              <a:ext cx="3367919" cy="47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474102" y="160591"/>
            <a:ext cx="944597" cy="989501"/>
            <a:chOff x="0" y="0"/>
            <a:chExt cx="406400" cy="4257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199403" y="160591"/>
            <a:ext cx="944597" cy="989501"/>
            <a:chOff x="0" y="0"/>
            <a:chExt cx="406400" cy="4257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06400" cy="425719"/>
            </a:xfrm>
            <a:custGeom>
              <a:avLst/>
              <a:gdLst/>
              <a:ahLst/>
              <a:cxnLst/>
              <a:rect r="r" b="b" t="t" l="l"/>
              <a:pathLst>
                <a:path h="425719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425719"/>
                  </a:lnTo>
                  <a:lnTo>
                    <a:pt x="406400" y="4257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01600" y="-38100"/>
              <a:ext cx="203200" cy="46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225804" y="181861"/>
            <a:ext cx="964777" cy="964777"/>
          </a:xfrm>
          <a:custGeom>
            <a:avLst/>
            <a:gdLst/>
            <a:ahLst/>
            <a:cxnLst/>
            <a:rect r="r" b="b" t="t" l="l"/>
            <a:pathLst>
              <a:path h="964777" w="964777">
                <a:moveTo>
                  <a:pt x="0" y="0"/>
                </a:moveTo>
                <a:lnTo>
                  <a:pt x="964778" y="0"/>
                </a:lnTo>
                <a:lnTo>
                  <a:pt x="964778" y="964777"/>
                </a:lnTo>
                <a:lnTo>
                  <a:pt x="0" y="96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347179" y="468987"/>
            <a:ext cx="532812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TRƯỜNG </a:t>
            </a:r>
            <a:r>
              <a:rPr lang="en-US" b="true" sz="2600" spc="-104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ĐẠI HỌC TRÀ VINH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DAG9gWUvsDM</dc:identifier>
  <dcterms:modified xsi:type="dcterms:W3CDTF">2011-08-01T06:04:30Z</dcterms:modified>
  <cp:revision>1</cp:revision>
  <dc:title>Cơ sở ngành của Bảo</dc:title>
</cp:coreProperties>
</file>